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Inter" panose="020B0604020202020204" charset="0"/>
      <p:regular r:id="rId9"/>
    </p:embeddedFont>
    <p:embeddedFont>
      <p:font typeface="Inter Bold" panose="020B0604020202020204" charset="0"/>
      <p:regular r:id="rId10"/>
    </p:embeddedFont>
    <p:embeddedFont>
      <p:font typeface="Oswal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4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9511">
            <a:off x="3154885" y="1630834"/>
            <a:ext cx="6985865" cy="4589176"/>
          </a:xfrm>
          <a:custGeom>
            <a:avLst/>
            <a:gdLst/>
            <a:ahLst/>
            <a:cxnLst/>
            <a:rect l="l" t="t" r="r" b="b"/>
            <a:pathLst>
              <a:path w="6985865" h="4589176">
                <a:moveTo>
                  <a:pt x="0" y="0"/>
                </a:moveTo>
                <a:lnTo>
                  <a:pt x="6985866" y="0"/>
                </a:lnTo>
                <a:lnTo>
                  <a:pt x="6985866" y="4589176"/>
                </a:lnTo>
                <a:lnTo>
                  <a:pt x="0" y="458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23584" y="4549186"/>
            <a:ext cx="1935536" cy="1935536"/>
          </a:xfrm>
          <a:custGeom>
            <a:avLst/>
            <a:gdLst/>
            <a:ahLst/>
            <a:cxnLst/>
            <a:rect l="l" t="t" r="r" b="b"/>
            <a:pathLst>
              <a:path w="1935536" h="1935536">
                <a:moveTo>
                  <a:pt x="0" y="0"/>
                </a:moveTo>
                <a:lnTo>
                  <a:pt x="1935535" y="0"/>
                </a:lnTo>
                <a:lnTo>
                  <a:pt x="1935535" y="1935535"/>
                </a:lnTo>
                <a:lnTo>
                  <a:pt x="0" y="1935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9834" y="4769058"/>
            <a:ext cx="1183034" cy="1495790"/>
          </a:xfrm>
          <a:custGeom>
            <a:avLst/>
            <a:gdLst/>
            <a:ahLst/>
            <a:cxnLst/>
            <a:rect l="l" t="t" r="r" b="b"/>
            <a:pathLst>
              <a:path w="1183034" h="1495790">
                <a:moveTo>
                  <a:pt x="0" y="0"/>
                </a:moveTo>
                <a:lnTo>
                  <a:pt x="1183035" y="0"/>
                </a:lnTo>
                <a:lnTo>
                  <a:pt x="1183035" y="1495791"/>
                </a:lnTo>
                <a:lnTo>
                  <a:pt x="0" y="149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7040" y="500975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3" y="0"/>
                </a:lnTo>
                <a:lnTo>
                  <a:pt x="370883" y="327725"/>
                </a:lnTo>
                <a:lnTo>
                  <a:pt x="0" y="32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24276" y="7103356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13057" y="-261004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75261" y="4048365"/>
            <a:ext cx="5033702" cy="197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6"/>
              </a:lnSpc>
            </a:pPr>
            <a:r>
              <a:rPr lang="en-US" sz="11554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17266" y="4048365"/>
            <a:ext cx="6762692" cy="197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176"/>
              </a:lnSpc>
            </a:pPr>
            <a:r>
              <a:rPr lang="en-US" sz="11554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8881" y="6581045"/>
            <a:ext cx="10755592" cy="52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 spc="10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SPRING BOOT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7923" y="966015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040" y="363132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3" y="0"/>
                </a:lnTo>
                <a:lnTo>
                  <a:pt x="370883" y="327725"/>
                </a:lnTo>
                <a:lnTo>
                  <a:pt x="0" y="32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433589"/>
            <a:ext cx="14829710" cy="4682951"/>
          </a:xfrm>
          <a:custGeom>
            <a:avLst/>
            <a:gdLst/>
            <a:ahLst/>
            <a:cxnLst/>
            <a:rect l="l" t="t" r="r" b="b"/>
            <a:pathLst>
              <a:path w="14829710" h="4682951">
                <a:moveTo>
                  <a:pt x="0" y="0"/>
                </a:moveTo>
                <a:lnTo>
                  <a:pt x="14829710" y="0"/>
                </a:lnTo>
                <a:lnTo>
                  <a:pt x="14829710" y="4682951"/>
                </a:lnTo>
                <a:lnTo>
                  <a:pt x="0" y="4682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191" b="-919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040" y="725481"/>
            <a:ext cx="17339117" cy="86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2"/>
              </a:lnSpc>
            </a:pPr>
            <a:r>
              <a:rPr lang="en-US" sz="5008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FRAMEWORK VS. SPRING BOOT VS. SPRING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1232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923" y="2124978"/>
            <a:ext cx="1627075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224"/>
              </a:lnSpc>
              <a:spcBef>
                <a:spcPct val="0"/>
              </a:spcBef>
            </a:pPr>
            <a:r>
              <a:rPr lang="en-US" sz="2499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 u="none" strike="noStrike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pring Framework is a Java platform that provides comprehensive infrastructu support for developing Java applications.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923" y="2969528"/>
            <a:ext cx="1627075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224"/>
              </a:lnSpc>
              <a:spcBef>
                <a:spcPct val="0"/>
              </a:spcBef>
            </a:pPr>
            <a:r>
              <a:rPr lang="en-US" sz="2499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 u="none" strike="noStrike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pring Boot is based on the Spring Framework, providing auto-configuration features to your Spring applications and is designed to get you up and running as quickly as possible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482" y="4157239"/>
            <a:ext cx="1627075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224"/>
              </a:lnSpc>
              <a:spcBef>
                <a:spcPct val="0"/>
              </a:spcBef>
            </a:pPr>
            <a:r>
              <a:rPr lang="en-US" sz="2499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99" u="none" strike="noStrike" spc="-1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pring Security provides comprehensive security services for Java EE-based software applications. There is a particular emphasis on supporting projects built using the Spring Framework.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339" y="288028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3" y="0"/>
                </a:lnTo>
                <a:lnTo>
                  <a:pt x="370883" y="327726"/>
                </a:lnTo>
                <a:lnTo>
                  <a:pt x="0" y="32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17217" y="449953"/>
            <a:ext cx="13006533" cy="10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5"/>
              </a:lnSpc>
            </a:pPr>
            <a:r>
              <a:rPr lang="en-US" sz="8238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WHAT IS SPRING SECURITY?</a:t>
            </a:r>
          </a:p>
        </p:txBody>
      </p:sp>
      <p:sp>
        <p:nvSpPr>
          <p:cNvPr id="4" name="Freeform 4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75920" y="4550043"/>
            <a:ext cx="11301259" cy="4110833"/>
          </a:xfrm>
          <a:custGeom>
            <a:avLst/>
            <a:gdLst/>
            <a:ahLst/>
            <a:cxnLst/>
            <a:rect l="l" t="t" r="r" b="b"/>
            <a:pathLst>
              <a:path w="11301259" h="4110833">
                <a:moveTo>
                  <a:pt x="0" y="0"/>
                </a:moveTo>
                <a:lnTo>
                  <a:pt x="11301259" y="0"/>
                </a:lnTo>
                <a:lnTo>
                  <a:pt x="11301259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6339" y="1885356"/>
            <a:ext cx="17133991" cy="705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pring Security is a framework that focuses on providing both authentication and authorization (or "access-control") to Java web application and SOAP/RESTful web services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Spring Security currently supports integration with all of the following technologies: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→HTTP basic access authentication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LDAP system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&gt; OpenID identity providers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ESB Platform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Your own authentication systems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  <a:endParaRPr lang="en-US" sz="2879" u="none" strike="noStrike" spc="-15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1" indent="0" algn="just">
              <a:lnSpc>
                <a:spcPts val="3714"/>
              </a:lnSpc>
              <a:spcBef>
                <a:spcPct val="0"/>
              </a:spcBef>
            </a:pPr>
            <a:r>
              <a:rPr lang="en-US" sz="2879" u="none" strike="noStrike" spc="-1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 is built on top of Spring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1232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989" y="363132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2" y="0"/>
                </a:lnTo>
                <a:lnTo>
                  <a:pt x="370882" y="327725"/>
                </a:lnTo>
                <a:lnTo>
                  <a:pt x="0" y="32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40537" y="1118352"/>
            <a:ext cx="15438308" cy="871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4"/>
              </a:lnSpc>
            </a:pPr>
            <a:r>
              <a:rPr lang="en-US" sz="66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SECURITY FUNDAMENTALS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36430" y="2794014"/>
            <a:ext cx="7901637" cy="858542"/>
            <a:chOff x="0" y="0"/>
            <a:chExt cx="10535517" cy="1144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557111" y="136751"/>
              <a:ext cx="8978406" cy="85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Principal</a:t>
              </a: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User that performs the action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01232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6430" y="4005781"/>
            <a:ext cx="7901637" cy="858542"/>
            <a:chOff x="0" y="0"/>
            <a:chExt cx="10535517" cy="11447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557111" y="136751"/>
              <a:ext cx="8978406" cy="85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Authent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ication</a:t>
              </a: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Confirming truth of credentials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57663" y="5340573"/>
            <a:ext cx="7901637" cy="1065541"/>
            <a:chOff x="0" y="0"/>
            <a:chExt cx="10535517" cy="14207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Authentication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Provider</a:t>
              </a: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Interface that maps to a data store which stores your user data.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57663" y="4005781"/>
            <a:ext cx="7901637" cy="1065541"/>
            <a:chOff x="0" y="0"/>
            <a:chExt cx="10535517" cy="14207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Authe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ntication Manager</a:t>
              </a:r>
            </a:p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endParaRPr lang="en-US" sz="2000" u="none" strike="noStrike" spc="-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Controller in the authentication prod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57663" y="2669544"/>
            <a:ext cx="7901637" cy="1065541"/>
            <a:chOff x="0" y="0"/>
            <a:chExt cx="10535517" cy="14207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SecurityContextHolder</a:t>
              </a:r>
            </a:p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endParaRPr lang="en-US" sz="2000" u="none" strike="noStrike" spc="-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Provides access to SecurityContext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36430" y="7938883"/>
            <a:ext cx="7901637" cy="1065541"/>
            <a:chOff x="0" y="0"/>
            <a:chExt cx="10535517" cy="14207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SecurityContext</a:t>
              </a:r>
            </a:p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endParaRPr lang="en-US" sz="2000" u="none" strike="noStrike" spc="-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Hold the authentication and other security information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45955" y="6575516"/>
            <a:ext cx="7901637" cy="1065541"/>
            <a:chOff x="0" y="0"/>
            <a:chExt cx="10535517" cy="142072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GrantedAuthority</a:t>
              </a:r>
            </a:p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endParaRPr lang="en-US" sz="2000" u="none" strike="noStrike" spc="-11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Application permission granted to a principal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36430" y="5216748"/>
            <a:ext cx="7901637" cy="858542"/>
            <a:chOff x="0" y="0"/>
            <a:chExt cx="10535517" cy="11447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557111" y="136751"/>
              <a:ext cx="8978406" cy="85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Authorization</a:t>
              </a: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 Define access policy for principa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907096" y="7810460"/>
            <a:ext cx="8677841" cy="2237201"/>
            <a:chOff x="0" y="0"/>
            <a:chExt cx="11570455" cy="298293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57172" cy="1257172"/>
            </a:xfrm>
            <a:custGeom>
              <a:avLst/>
              <a:gdLst/>
              <a:ahLst/>
              <a:cxnLst/>
              <a:rect l="l" t="t" r="r" b="b"/>
              <a:pathLst>
                <a:path w="1257172" h="1257172">
                  <a:moveTo>
                    <a:pt x="0" y="0"/>
                  </a:moveTo>
                  <a:lnTo>
                    <a:pt x="1257172" y="0"/>
                  </a:lnTo>
                  <a:lnTo>
                    <a:pt x="1257172" y="1257172"/>
                  </a:lnTo>
                  <a:lnTo>
                    <a:pt x="0" y="1257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1710071" y="152056"/>
              <a:ext cx="9860384" cy="2830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33"/>
                </a:lnSpc>
              </a:pPr>
              <a:r>
                <a:rPr lang="en-US" sz="2196" spc="-12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UserDetails</a:t>
              </a:r>
            </a:p>
            <a:p>
              <a:pPr algn="just">
                <a:lnSpc>
                  <a:spcPts val="2833"/>
                </a:lnSpc>
                <a:spcBef>
                  <a:spcPct val="0"/>
                </a:spcBef>
              </a:pPr>
              <a:r>
                <a:rPr lang="en-US" sz="2196" spc="-12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</a:t>
              </a:r>
              <a:r>
                <a:rPr lang="en-US" sz="2196" u="none" strike="noStrike" spc="-12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Data object which contains the user credentials, but also the Roles of the user.</a:t>
              </a:r>
            </a:p>
            <a:p>
              <a:pPr algn="just">
                <a:lnSpc>
                  <a:spcPts val="2833"/>
                </a:lnSpc>
                <a:spcBef>
                  <a:spcPct val="0"/>
                </a:spcBef>
              </a:pPr>
              <a:r>
                <a:rPr lang="en-US" sz="2196" u="none" strike="noStrike" spc="-12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UserDetailsService</a:t>
              </a:r>
            </a:p>
            <a:p>
              <a:pPr marL="0" lvl="1" indent="0" algn="just">
                <a:lnSpc>
                  <a:spcPts val="2833"/>
                </a:lnSpc>
                <a:spcBef>
                  <a:spcPct val="0"/>
                </a:spcBef>
              </a:pPr>
              <a:r>
                <a:rPr lang="en-US" sz="2196" u="none" strike="noStrike" spc="-12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Collects the user credentials, authorities(roles) and build an UserDetails object.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75687" y="292146"/>
              <a:ext cx="905798" cy="63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35"/>
                </a:lnSpc>
                <a:spcBef>
                  <a:spcPct val="0"/>
                </a:spcBef>
              </a:pPr>
              <a:r>
                <a:rPr lang="en-US" sz="2973" spc="-163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10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357663" y="6575516"/>
            <a:ext cx="7901637" cy="1065541"/>
            <a:chOff x="0" y="0"/>
            <a:chExt cx="10535517" cy="142072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44722" cy="1144722"/>
            </a:xfrm>
            <a:custGeom>
              <a:avLst/>
              <a:gdLst/>
              <a:ahLst/>
              <a:cxnLst/>
              <a:rect l="l" t="t" r="r" b="b"/>
              <a:pathLst>
                <a:path w="1144722" h="1144722">
                  <a:moveTo>
                    <a:pt x="0" y="0"/>
                  </a:moveTo>
                  <a:lnTo>
                    <a:pt x="1144722" y="0"/>
                  </a:lnTo>
                  <a:lnTo>
                    <a:pt x="1144722" y="1144722"/>
                  </a:lnTo>
                  <a:lnTo>
                    <a:pt x="0" y="114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1557111" y="136751"/>
              <a:ext cx="8978406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Authe</a:t>
              </a: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ntication Object</a:t>
              </a:r>
            </a:p>
            <a:p>
              <a:pPr marL="0" lvl="1" indent="0" algn="just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11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› Object is created upon authentication, which holds the login credentials.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59972" y="281657"/>
              <a:ext cx="824778" cy="56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492"/>
                </a:lnSpc>
                <a:spcBef>
                  <a:spcPct val="0"/>
                </a:spcBef>
              </a:pPr>
              <a:r>
                <a:rPr lang="en-US" sz="2707" spc="-14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690" y="241177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2" y="0"/>
                </a:lnTo>
                <a:lnTo>
                  <a:pt x="370882" y="327725"/>
                </a:lnTo>
                <a:lnTo>
                  <a:pt x="0" y="32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572" y="1723320"/>
            <a:ext cx="16566728" cy="8563680"/>
          </a:xfrm>
          <a:custGeom>
            <a:avLst/>
            <a:gdLst/>
            <a:ahLst/>
            <a:cxnLst/>
            <a:rect l="l" t="t" r="r" b="b"/>
            <a:pathLst>
              <a:path w="16566728" h="8563680">
                <a:moveTo>
                  <a:pt x="0" y="0"/>
                </a:moveTo>
                <a:lnTo>
                  <a:pt x="16566728" y="0"/>
                </a:lnTo>
                <a:lnTo>
                  <a:pt x="16566728" y="8563680"/>
                </a:lnTo>
                <a:lnTo>
                  <a:pt x="0" y="8563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74" b="-24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0624" y="711777"/>
            <a:ext cx="15541254" cy="92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SECURITY COMMON WORKFLOW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1232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580" y="410132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3" y="0"/>
                </a:lnTo>
                <a:lnTo>
                  <a:pt x="370883" y="327726"/>
                </a:lnTo>
                <a:lnTo>
                  <a:pt x="0" y="32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731017"/>
            <a:ext cx="18027456" cy="17599304"/>
          </a:xfrm>
          <a:custGeom>
            <a:avLst/>
            <a:gdLst/>
            <a:ahLst/>
            <a:cxnLst/>
            <a:rect l="l" t="t" r="r" b="b"/>
            <a:pathLst>
              <a:path w="18027456" h="17599304">
                <a:moveTo>
                  <a:pt x="0" y="0"/>
                </a:moveTo>
                <a:lnTo>
                  <a:pt x="18027456" y="0"/>
                </a:lnTo>
                <a:lnTo>
                  <a:pt x="18027456" y="17599304"/>
                </a:lnTo>
                <a:lnTo>
                  <a:pt x="0" y="17599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91616" y="2039468"/>
            <a:ext cx="13438437" cy="8247532"/>
          </a:xfrm>
          <a:custGeom>
            <a:avLst/>
            <a:gdLst/>
            <a:ahLst/>
            <a:cxnLst/>
            <a:rect l="l" t="t" r="r" b="b"/>
            <a:pathLst>
              <a:path w="13438437" h="8247532">
                <a:moveTo>
                  <a:pt x="0" y="0"/>
                </a:moveTo>
                <a:lnTo>
                  <a:pt x="13438437" y="0"/>
                </a:lnTo>
                <a:lnTo>
                  <a:pt x="13438437" y="8247532"/>
                </a:lnTo>
                <a:lnTo>
                  <a:pt x="0" y="824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7" t="-55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90077" y="506007"/>
            <a:ext cx="12780795" cy="92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SECURITY 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1232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311" y="519688"/>
            <a:ext cx="370883" cy="327725"/>
          </a:xfrm>
          <a:custGeom>
            <a:avLst/>
            <a:gdLst/>
            <a:ahLst/>
            <a:cxnLst/>
            <a:rect l="l" t="t" r="r" b="b"/>
            <a:pathLst>
              <a:path w="370883" h="327725">
                <a:moveTo>
                  <a:pt x="0" y="0"/>
                </a:moveTo>
                <a:lnTo>
                  <a:pt x="370883" y="0"/>
                </a:lnTo>
                <a:lnTo>
                  <a:pt x="370883" y="327725"/>
                </a:lnTo>
                <a:lnTo>
                  <a:pt x="0" y="32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97443" y="4005818"/>
            <a:ext cx="822960" cy="4114800"/>
          </a:xfrm>
          <a:custGeom>
            <a:avLst/>
            <a:gdLst/>
            <a:ahLst/>
            <a:cxnLst/>
            <a:rect l="l" t="t" r="r" b="b"/>
            <a:pathLst>
              <a:path w="822960" h="4114800">
                <a:moveTo>
                  <a:pt x="0" y="0"/>
                </a:moveTo>
                <a:lnTo>
                  <a:pt x="822960" y="0"/>
                </a:lnTo>
                <a:lnTo>
                  <a:pt x="8229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8513" y="3693428"/>
            <a:ext cx="6641924" cy="41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51"/>
              </a:lnSpc>
            </a:pPr>
            <a:r>
              <a:rPr lang="en-US" sz="16213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4141" y="704226"/>
            <a:ext cx="2725832" cy="3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4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SINCHANA A 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9271" y="1171575"/>
            <a:ext cx="7230029" cy="92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SPRING SECURITY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324</Words>
  <Application>Microsoft Office PowerPoint</Application>
  <PresentationFormat>Custom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Inter Bold</vt:lpstr>
      <vt:lpstr>Arial</vt:lpstr>
      <vt:lpstr>Calibri</vt:lpstr>
      <vt:lpstr>Oswald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Cyber Security Presentation</dc:title>
  <dc:creator>Admin</dc:creator>
  <cp:lastModifiedBy>Sinchana AB</cp:lastModifiedBy>
  <cp:revision>2</cp:revision>
  <dcterms:created xsi:type="dcterms:W3CDTF">2006-08-16T00:00:00Z</dcterms:created>
  <dcterms:modified xsi:type="dcterms:W3CDTF">2025-07-22T04:25:02Z</dcterms:modified>
  <dc:identifier>DAGt2swd0-Q</dc:identifier>
</cp:coreProperties>
</file>